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85" r:id="rId2"/>
    <p:sldId id="394" r:id="rId3"/>
    <p:sldId id="402" r:id="rId4"/>
    <p:sldId id="403" r:id="rId5"/>
    <p:sldId id="395" r:id="rId6"/>
    <p:sldId id="396" r:id="rId7"/>
    <p:sldId id="408" r:id="rId8"/>
    <p:sldId id="398" r:id="rId9"/>
    <p:sldId id="407" r:id="rId10"/>
    <p:sldId id="406" r:id="rId11"/>
    <p:sldId id="409" r:id="rId12"/>
    <p:sldId id="400" r:id="rId13"/>
    <p:sldId id="410" r:id="rId14"/>
    <p:sldId id="399" r:id="rId15"/>
    <p:sldId id="411" r:id="rId16"/>
    <p:sldId id="415" r:id="rId17"/>
    <p:sldId id="414" r:id="rId18"/>
    <p:sldId id="412" r:id="rId19"/>
    <p:sldId id="416" r:id="rId20"/>
    <p:sldId id="393" r:id="rId21"/>
  </p:sldIdLst>
  <p:sldSz cx="12192000" cy="6858000"/>
  <p:notesSz cx="6724650" cy="97742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Gunnes" initials="N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77"/>
    <a:srgbClr val="004A93"/>
    <a:srgbClr val="AFCA0B"/>
    <a:srgbClr val="004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iddels stil 4 - aks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2" autoAdjust="0"/>
    <p:restoredTop sz="99695" autoAdjust="0"/>
  </p:normalViewPr>
  <p:slideViewPr>
    <p:cSldViewPr snapToGrid="0">
      <p:cViewPr varScale="1">
        <p:scale>
          <a:sx n="150" d="100"/>
          <a:sy n="150" d="100"/>
        </p:scale>
        <p:origin x="-84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76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xmlns="" id="{4E7D081D-00C4-4F27-9FB7-56F92581F7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9BACA8F7-0286-4A69-9296-22043389E7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EF7D19B-ABB8-405D-A632-EBD6DB666D36}" type="datetimeFigureOut">
              <a:rPr lang="nb-NO" smtClean="0"/>
              <a:t>22.10.2020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C6CA398D-6E38-4B3E-8448-CD13E404EC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DF9B3648-8466-4A18-B775-5927BEB2B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B92817C7-0CD1-4AB6-A161-706ECA8E8A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921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73FAAF9F-1699-E943-ACCE-9682E6851D55}" type="datetimeFigureOut">
              <a:rPr lang="nb-NO" smtClean="0"/>
              <a:t>22.10.2020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479F8C22-4B7E-C849-A7FA-08599E78BF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68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3FF05FE-4686-4401-8435-3184D20E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5DE55D9E-DCCB-4C6A-B993-B4E340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8D73E658-A926-4C2C-98EE-AB70A1D0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xmlns="" id="{CFA45D2A-9AD5-4FA0-8B4D-3F277D6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4348607" cy="119438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xmlns="" id="{986C8ECE-38F8-4390-AC09-623FD14A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978331"/>
            <a:ext cx="4348606" cy="137742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CD529F53-5CF9-4D77-8899-65700A056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"/>
            <a:ext cx="6095999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185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03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0AA9C0BB-5039-4A1C-947B-6743E2CB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E30C9680-88E9-452A-BB51-C51AB99C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B3484A42-984E-4758-86EA-2B21CC09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0385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59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3B4D85B6-5136-43C2-BCCA-FFE6137618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8CFEB4D9-AD72-4B60-95EB-31621B6E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D57DF29E-3BF1-4C83-88E7-8D3E0A61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233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16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03113684-BC8C-4B54-B1C4-2C234332B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2BE7DA01-5E20-41BD-826E-7F328002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A34D5D0D-229E-4AF7-928B-37C41B666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0000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88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C4F0BCF0-D77D-4BAC-ACC6-E58E2771C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BA8BB17A-3886-437E-B029-FA39EB4C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FD7AEDA9-25F3-4EBC-AEFD-6D675442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49582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365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E431200A-E5F1-4F37-8164-2FFA693ECB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D5AB19BB-2DBF-4D3A-8459-E3D69AC6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75FB2E99-4EC2-4268-AB1B-CDAADA5B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38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11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30BD98DE-0FE7-4EE7-BD09-E062E3DFF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B23F4A9D-4298-4A99-BC78-A135ACB9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55F2F4FF-176B-4A6C-93AD-E9D9F50C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889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416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9F6BAA13-0830-4EAC-B836-D5C1707063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D51A3243-C799-46F9-AD23-9C216B88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27A667A7-0101-4FE5-B036-E06942A9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3782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xmlns="" id="{B7FA2FC1-303A-41AE-893E-D166CE77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xmlns="" id="{023F59A7-2729-4B8A-AAF9-7793D267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188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8672E4AF-E70B-4478-86F5-CE8AE7E854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E4FBBD37-7F67-4259-B493-0B636DB8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95BA5566-A5E0-4321-B599-BEB03BF1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1315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xmlns="" id="{70DA433E-E19E-4759-8678-A4A2C1FD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xmlns="" id="{0C9783D8-1EF3-4B37-9ED6-215985DC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753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4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xmlns="" id="{B49A3FFB-6076-1A41-984A-4C785448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xmlns="" id="{CD73630F-A3D6-904E-99E5-08307F87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893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xmlns="" id="{4431F304-E76D-3146-964B-14DFE1E9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xmlns="" id="{4661CA4A-8E0E-8C49-BC3E-1A4B3C985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4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xmlns="" id="{0B3AA98A-AB8C-42AF-A30A-D209CA99F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0537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6C8E5455-3D59-4FA3-A1BA-DEA033D3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47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2FC42E7-C7B6-4BB1-8678-1916449E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18FC5351-58AB-4694-B2C5-C21BBC38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FD0D3338-C838-4294-B690-189DBEA7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2A64C9D0-EBD5-4D33-BD7B-CCF2F5E1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3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xmlns="" id="{A03B7481-3688-4B04-B67E-23B7FD9F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xmlns="" id="{7F73DD26-4037-4A18-A05E-AA134B9D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xmlns="" id="{F496E061-70AD-45E6-B695-FC98F914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27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888D2398-FC0D-4E0C-B5AD-8C2E8F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C8449673-CC7C-4DA6-A417-52E1BA9E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xmlns="" id="{A87EF4F6-FD80-4958-8E24-E370421914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55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xmlns="" id="{63F13CE7-7E72-49FD-9179-672195A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31C6E529-3426-4CD8-8DE8-704A0026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D905DCFF-9452-43CA-A8F2-63B746EF6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3" y="6292742"/>
            <a:ext cx="1200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10/22/2020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2F726A0-91AD-490D-8F7E-2F883D0BD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3500" y="6292742"/>
            <a:ext cx="620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Lecture 5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76EDB195-5C8F-492E-BE84-4A9C1B3F7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4303" y="6292742"/>
            <a:ext cx="859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xmlns="" id="{7BE4884A-7C66-4471-9DC2-28A0785C029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486" y="6256460"/>
            <a:ext cx="474315" cy="41654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xmlns="" id="{62334063-BE89-470A-9647-0823B61089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" y="6293084"/>
            <a:ext cx="16334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1" r:id="rId4"/>
    <p:sldLayoutId id="2147483672" r:id="rId5"/>
    <p:sldLayoutId id="2147483670" r:id="rId6"/>
    <p:sldLayoutId id="2147483654" r:id="rId7"/>
    <p:sldLayoutId id="2147483655" r:id="rId8"/>
    <p:sldLayoutId id="2147483651" r:id="rId9"/>
    <p:sldLayoutId id="2147483674" r:id="rId10"/>
    <p:sldLayoutId id="2147483660" r:id="rId11"/>
    <p:sldLayoutId id="2147483675" r:id="rId12"/>
    <p:sldLayoutId id="2147483661" r:id="rId13"/>
    <p:sldLayoutId id="2147483676" r:id="rId14"/>
    <p:sldLayoutId id="2147483673" r:id="rId15"/>
    <p:sldLayoutId id="2147483677" r:id="rId16"/>
    <p:sldLayoutId id="2147483664" r:id="rId17"/>
    <p:sldLayoutId id="2147483678" r:id="rId18"/>
    <p:sldLayoutId id="2147483665" r:id="rId19"/>
    <p:sldLayoutId id="2147483679" r:id="rId20"/>
    <p:sldLayoutId id="2147483666" r:id="rId21"/>
    <p:sldLayoutId id="2147483680" r:id="rId22"/>
    <p:sldLayoutId id="2147483667" r:id="rId23"/>
    <p:sldLayoutId id="2147483681" r:id="rId24"/>
    <p:sldLayoutId id="2147483668" r:id="rId25"/>
    <p:sldLayoutId id="2147483682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Linear </a:t>
            </a:r>
            <a:r>
              <a:rPr lang="en-US" dirty="0" smtClean="0"/>
              <a:t>Regression – Part 1</a:t>
            </a:r>
            <a:endParaRPr lang="en-US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Nina Gunnes</a:t>
            </a:r>
          </a:p>
          <a:p>
            <a:pPr marL="0" indent="0">
              <a:buNone/>
            </a:pPr>
            <a:r>
              <a:rPr lang="en-US" dirty="0" smtClean="0"/>
              <a:t>October 22, 2020</a:t>
            </a:r>
            <a:endParaRPr lang="en-US" dirty="0"/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" b="1463"/>
          <a:stretch>
            <a:fillRect/>
          </a:stretch>
        </p:blipFill>
        <p:spPr/>
      </p:pic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94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Height and shoe size,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64" y="2369958"/>
            <a:ext cx="6068272" cy="2572109"/>
          </a:xfrm>
          <a:ln>
            <a:solidFill>
              <a:schemeClr val="accent1"/>
            </a:solidFill>
          </a:ln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10</a:t>
            </a:fld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4122000" y="3996000"/>
            <a:ext cx="1008000" cy="86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6624000" y="3996000"/>
            <a:ext cx="720000" cy="86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7344000" y="3996000"/>
            <a:ext cx="1800000" cy="86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Sylinder 2"/>
              <p:cNvSpPr txBox="1"/>
              <p:nvPr/>
            </p:nvSpPr>
            <p:spPr>
              <a:xfrm>
                <a:off x="3600000" y="522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nb-NO" sz="2000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" name="TekstSylin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5220000"/>
                <a:ext cx="360000" cy="360000"/>
              </a:xfrm>
              <a:prstGeom prst="rect">
                <a:avLst/>
              </a:prstGeom>
              <a:blipFill rotWithShape="1">
                <a:blip r:embed="rId3"/>
                <a:stretch>
                  <a:fillRect t="-11864" r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Sylinder 13"/>
              <p:cNvSpPr txBox="1"/>
              <p:nvPr/>
            </p:nvSpPr>
            <p:spPr>
              <a:xfrm>
                <a:off x="5400000" y="522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nb-NO" sz="2000" b="0" i="1" smtClean="0"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4" name="TekstSylinder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0" y="5220000"/>
                <a:ext cx="360000" cy="360000"/>
              </a:xfrm>
              <a:prstGeom prst="rect">
                <a:avLst/>
              </a:prstGeom>
              <a:blipFill rotWithShape="1">
                <a:blip r:embed="rId4"/>
                <a:stretch>
                  <a:fillRect t="-16949" r="-11864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Rett pil 17"/>
          <p:cNvCxnSpPr>
            <a:stCxn id="3" idx="0"/>
            <a:endCxn id="27" idx="2"/>
          </p:cNvCxnSpPr>
          <p:nvPr/>
        </p:nvCxnSpPr>
        <p:spPr>
          <a:xfrm flipV="1">
            <a:off x="3780000" y="4680000"/>
            <a:ext cx="540000" cy="540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 19"/>
          <p:cNvCxnSpPr>
            <a:stCxn id="14" idx="0"/>
            <a:endCxn id="28" idx="6"/>
          </p:cNvCxnSpPr>
          <p:nvPr/>
        </p:nvCxnSpPr>
        <p:spPr>
          <a:xfrm flipH="1" flipV="1">
            <a:off x="5040000" y="4500000"/>
            <a:ext cx="540000" cy="720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/>
          <p:cNvSpPr/>
          <p:nvPr/>
        </p:nvSpPr>
        <p:spPr>
          <a:xfrm>
            <a:off x="4320000" y="4590000"/>
            <a:ext cx="720000" cy="180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Ellipse 27"/>
          <p:cNvSpPr/>
          <p:nvPr/>
        </p:nvSpPr>
        <p:spPr>
          <a:xfrm>
            <a:off x="4320000" y="4410000"/>
            <a:ext cx="720000" cy="180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ktangel 15"/>
          <p:cNvSpPr/>
          <p:nvPr/>
        </p:nvSpPr>
        <p:spPr>
          <a:xfrm>
            <a:off x="8532000" y="3222000"/>
            <a:ext cx="576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8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" grpId="0"/>
      <p:bldP spid="14" grpId="0"/>
      <p:bldP spid="27" grpId="0" animBg="1"/>
      <p:bldP spid="28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Height and shoe size,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119" y="1825625"/>
            <a:ext cx="5029762" cy="3660775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11</a:t>
            </a:fld>
            <a:endParaRPr lang="nb-NO"/>
          </a:p>
        </p:txBody>
      </p:sp>
      <p:sp>
        <p:nvSpPr>
          <p:cNvPr id="10" name="Ellipse 9"/>
          <p:cNvSpPr>
            <a:spLocks noChangeAspect="1"/>
          </p:cNvSpPr>
          <p:nvPr/>
        </p:nvSpPr>
        <p:spPr>
          <a:xfrm>
            <a:off x="5346000" y="3510000"/>
            <a:ext cx="180000" cy="180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Sylinder 10"/>
              <p:cNvSpPr txBox="1"/>
              <p:nvPr/>
            </p:nvSpPr>
            <p:spPr>
              <a:xfrm>
                <a:off x="8820000" y="3060000"/>
                <a:ext cx="1980000" cy="9000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200" b="0" dirty="0" smtClean="0"/>
                  <a:t>Predicted height of subject with </a:t>
                </a:r>
                <a:r>
                  <a:rPr lang="en-US" sz="1200" dirty="0" smtClean="0"/>
                  <a:t>shoe size 39:</a:t>
                </a:r>
              </a:p>
              <a:p>
                <a:endParaRPr lang="en-US" sz="1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/>
                        </a:rPr>
                        <m:t>57.12+2.89</m:t>
                      </m:r>
                      <m:r>
                        <a:rPr lang="nb-NO" sz="1200" b="0" i="1" smtClean="0">
                          <a:latin typeface="Cambria Math"/>
                          <a:ea typeface="Cambria Math"/>
                        </a:rPr>
                        <m:t>×39≈170</m:t>
                      </m:r>
                    </m:oMath>
                  </m:oMathPara>
                </a14:m>
                <a:endParaRPr lang="en-US" sz="1200" b="0" dirty="0" smtClean="0"/>
              </a:p>
            </p:txBody>
          </p:sp>
        </mc:Choice>
        <mc:Fallback xmlns="">
          <p:sp>
            <p:nvSpPr>
              <p:cNvPr id="11" name="TekstSylinder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000" y="3060000"/>
                <a:ext cx="1980000" cy="900000"/>
              </a:xfrm>
              <a:prstGeom prst="rect">
                <a:avLst/>
              </a:prstGeom>
              <a:blipFill rotWithShape="1">
                <a:blip r:embed="rId3"/>
                <a:stretch>
                  <a:fillRect l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97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 of a straight line,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Defining the residual sum of squares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b="0" i="0" smtClean="0">
                        <a:latin typeface="Cambria Math"/>
                      </a:rPr>
                      <m:t>RSS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nb-NO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b-NO" b="0" i="1" smtClean="0">
                            <a:latin typeface="Cambria Math"/>
                          </a:rPr>
                          <m:t>𝑖</m:t>
                        </m:r>
                        <m:r>
                          <a:rPr lang="nb-NO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nb-NO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acc>
                                <m:r>
                                  <a:rPr lang="nb-NO" b="0" i="1" smtClean="0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nb-NO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acc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nb-NO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  <m:r>
                          <a:rPr lang="nb-NO" b="0" i="1" smtClean="0">
                            <a:latin typeface="Cambria Math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𝑦</m:t>
                            </m:r>
                          </m:sub>
                          <m:sup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nb-NO" b="0" i="1" smtClean="0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𝑥𝑦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residual (i.e., error) we are left with when applying the best-fit line</a:t>
                </a:r>
              </a:p>
              <a:p>
                <a:r>
                  <a:rPr lang="en-US" dirty="0" smtClean="0"/>
                  <a:t>Defining the standard error of the regression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b="0" i="0" smtClean="0">
                        <a:latin typeface="Cambria Math"/>
                      </a:rPr>
                      <m:t>SER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b-NO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nb-NO" b="0" i="0" smtClean="0">
                                <a:latin typeface="Cambria Math"/>
                              </a:rPr>
                              <m:t>RSS</m:t>
                            </m:r>
                          </m:num>
                          <m:den>
                            <m:d>
                              <m:d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d>
                          </m:den>
                        </m:f>
                      </m:e>
                    </m:ra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Measure of the variation in the dots along the best-fit line</a:t>
                </a:r>
              </a:p>
              <a:p>
                <a:pPr lvl="1"/>
                <a:r>
                  <a:rPr lang="en-US" dirty="0" smtClean="0"/>
                  <a:t>Called “Root MSE” in the Stata output</a:t>
                </a:r>
              </a:p>
              <a:p>
                <a:r>
                  <a:rPr lang="en-US" dirty="0" smtClean="0"/>
                  <a:t>Using the SER to create confidence intervals for predicted values</a:t>
                </a:r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4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74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Height and shoe size,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64" y="2369958"/>
            <a:ext cx="6068272" cy="2572109"/>
          </a:xfrm>
          <a:ln>
            <a:solidFill>
              <a:schemeClr val="accent1"/>
            </a:solidFill>
          </a:ln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13</a:t>
            </a:fld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8532000" y="3564000"/>
            <a:ext cx="576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4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 of a straight line,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Defining a confidence interval for the slope of the best-fit line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nb-NO" b="0" i="1" smtClean="0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𝑐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𝑆𝐸𝑅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: quantile of the Student’s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distribution with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𝑛</m:t>
                    </m:r>
                    <m:r>
                      <a:rPr lang="nb-NO" b="0" i="1" smtClean="0">
                        <a:latin typeface="Cambria Math"/>
                      </a:rPr>
                      <m:t>−2</m:t>
                    </m:r>
                  </m:oMath>
                </a14:m>
                <a:r>
                  <a:rPr lang="en-US" dirty="0" smtClean="0"/>
                  <a:t> degrees of freedom</a:t>
                </a:r>
              </a:p>
              <a:p>
                <a:r>
                  <a:rPr lang="en-US" dirty="0" smtClean="0"/>
                  <a:t>Calculations rarely (never?) performed by hand</a:t>
                </a:r>
              </a:p>
              <a:p>
                <a:pPr lvl="1"/>
                <a:r>
                  <a:rPr lang="en-US" dirty="0" smtClean="0"/>
                  <a:t>Using statistical software such as R, Stata, and SPSS</a:t>
                </a:r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48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Height and shoe size,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64" y="2369958"/>
            <a:ext cx="6068272" cy="2572109"/>
          </a:xfrm>
          <a:ln>
            <a:solidFill>
              <a:schemeClr val="accent1"/>
            </a:solidFill>
          </a:ln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15</a:t>
            </a:fld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7452000" y="4410000"/>
            <a:ext cx="1656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kstSylinder 8"/>
              <p:cNvSpPr txBox="1"/>
              <p:nvPr/>
            </p:nvSpPr>
            <p:spPr>
              <a:xfrm>
                <a:off x="9360000" y="3960000"/>
                <a:ext cx="1980000" cy="10800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200" b="0" dirty="0" smtClean="0"/>
                  <a:t>0.975 (2.5%) quantile of the Student’s t distribution with 34 degrees of freedom</a:t>
                </a:r>
                <a:r>
                  <a:rPr lang="en-US" sz="1200" dirty="0" smtClean="0"/>
                  <a:t>:</a:t>
                </a:r>
              </a:p>
              <a:p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/>
                        </a:rPr>
                        <m:t>𝑐</m:t>
                      </m:r>
                      <m:r>
                        <a:rPr lang="nb-NO" sz="1200" b="0" i="1" smtClean="0">
                          <a:latin typeface="Cambria Math"/>
                        </a:rPr>
                        <m:t>=2.032245</m:t>
                      </m:r>
                    </m:oMath>
                  </m:oMathPara>
                </a14:m>
                <a:endParaRPr lang="en-US" sz="1200" b="0" dirty="0" smtClean="0"/>
              </a:p>
            </p:txBody>
          </p:sp>
        </mc:Choice>
        <mc:Fallback>
          <p:sp>
            <p:nvSpPr>
              <p:cNvPr id="9" name="TekstSylin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000" y="3960000"/>
                <a:ext cx="1980000" cy="1080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Rett pil 9"/>
          <p:cNvCxnSpPr>
            <a:stCxn id="9" idx="1"/>
            <a:endCxn id="8" idx="3"/>
          </p:cNvCxnSpPr>
          <p:nvPr/>
        </p:nvCxnSpPr>
        <p:spPr>
          <a:xfrm flipH="1">
            <a:off x="9108000" y="4500000"/>
            <a:ext cx="25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45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Deterministic relation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1" y="1825200"/>
            <a:ext cx="5025600" cy="3659757"/>
          </a:xfrm>
          <a:ln>
            <a:solidFill>
              <a:schemeClr val="accent1"/>
            </a:solidFill>
          </a:ln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16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000" y="1825200"/>
            <a:ext cx="5025600" cy="36597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9648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Deterministic relation, cont.</a:t>
            </a:r>
            <a:endParaRPr lang="en-US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58610"/>
            <a:ext cx="5181600" cy="2594804"/>
          </a:xfrm>
        </p:spPr>
      </p:pic>
      <p:pic>
        <p:nvPicPr>
          <p:cNvPr id="9" name="Plassholder for innhold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73170"/>
            <a:ext cx="5181600" cy="2165684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17</a:t>
            </a:fld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800000" y="3060000"/>
            <a:ext cx="25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7578000" y="4446000"/>
            <a:ext cx="25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2178000" y="3060000"/>
            <a:ext cx="25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7578000" y="4266000"/>
            <a:ext cx="25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ktangel 14"/>
          <p:cNvSpPr/>
          <p:nvPr/>
        </p:nvSpPr>
        <p:spPr>
          <a:xfrm>
            <a:off x="9396000" y="3564000"/>
            <a:ext cx="187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ktangel 15"/>
          <p:cNvSpPr/>
          <p:nvPr/>
        </p:nvSpPr>
        <p:spPr>
          <a:xfrm>
            <a:off x="9396000" y="3276000"/>
            <a:ext cx="187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9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How close are the dots in a scatter plot to the straight line?</a:t>
                </a:r>
              </a:p>
              <a:p>
                <a:pPr lvl="1"/>
                <a:r>
                  <a:rPr lang="en-US" dirty="0" smtClean="0"/>
                  <a:t>Perfect linear relation between two variables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all </a:t>
                </a:r>
                <a:r>
                  <a:rPr lang="en-US" dirty="0"/>
                  <a:t>dots on the </a:t>
                </a:r>
                <a:r>
                  <a:rPr lang="en-US" dirty="0" smtClean="0"/>
                  <a:t>line</a:t>
                </a:r>
              </a:p>
              <a:p>
                <a:pPr lvl="1"/>
                <a:r>
                  <a:rPr lang="en-US" dirty="0" smtClean="0"/>
                  <a:t>Data usually scattered around</a:t>
                </a:r>
              </a:p>
              <a:p>
                <a:r>
                  <a:rPr lang="en-US" dirty="0" smtClean="0"/>
                  <a:t>Pearson’s correlation coefficient: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𝑟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𝑥𝑦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Measure of how well the data are concentrated along a straight line</a:t>
                </a:r>
              </a:p>
              <a:p>
                <a:pPr lvl="1"/>
                <a:r>
                  <a:rPr lang="en-US" dirty="0" smtClean="0"/>
                  <a:t>Always between -1 and 1, with 0 </a:t>
                </a:r>
                <a:r>
                  <a:rPr lang="en-US" dirty="0"/>
                  <a:t>indicating no linear </a:t>
                </a:r>
                <a:r>
                  <a:rPr lang="en-US" dirty="0" smtClean="0"/>
                  <a:t>relation</a:t>
                </a:r>
              </a:p>
              <a:p>
                <a:pPr lvl="1"/>
                <a:r>
                  <a:rPr lang="en-US" dirty="0" smtClean="0"/>
                  <a:t>Negative (positive) number indicating negative (positive) linear relation</a:t>
                </a:r>
              </a:p>
              <a:p>
                <a:r>
                  <a:rPr lang="en-US" dirty="0" smtClean="0"/>
                  <a:t>Spearman’s correlation coefficient assessing </a:t>
                </a:r>
                <a:r>
                  <a:rPr lang="en-US" smtClean="0"/>
                  <a:t>monotonic relations</a:t>
                </a:r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126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Correlation of simulated data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25" y="1825625"/>
            <a:ext cx="7321550" cy="3660775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663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 of a straight line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Several medical examples of monotonic relations</a:t>
            </a:r>
          </a:p>
          <a:p>
            <a:pPr lvl="1"/>
            <a:r>
              <a:rPr lang="en-US" dirty="0"/>
              <a:t>High cholesterol increasing risk of heart disease</a:t>
            </a:r>
          </a:p>
          <a:p>
            <a:pPr lvl="1"/>
            <a:r>
              <a:rPr lang="en-US" dirty="0"/>
              <a:t>High blood pressure increasing risk of heart disease</a:t>
            </a:r>
          </a:p>
          <a:p>
            <a:r>
              <a:rPr lang="en-US" dirty="0" smtClean="0"/>
              <a:t>People with high blood pressure also having high cholesterol?</a:t>
            </a:r>
          </a:p>
          <a:p>
            <a:pPr lvl="1"/>
            <a:r>
              <a:rPr lang="en-US" dirty="0" smtClean="0"/>
              <a:t>Some people at a particular high risk of heart disease</a:t>
            </a:r>
          </a:p>
          <a:p>
            <a:pPr lvl="1"/>
            <a:r>
              <a:rPr lang="en-US" dirty="0" smtClean="0"/>
              <a:t>Suggesting a common underlying cause of heart disease</a:t>
            </a:r>
          </a:p>
          <a:p>
            <a:r>
              <a:rPr lang="en-US" dirty="0" smtClean="0"/>
              <a:t>Using regression analysis to describe relation between two measures</a:t>
            </a:r>
          </a:p>
          <a:p>
            <a:pPr lvl="1"/>
            <a:r>
              <a:rPr lang="en-US" dirty="0" smtClean="0"/>
              <a:t>Capturing the tendency in a scatter plot by adding a straight line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33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Aalen OO, </a:t>
            </a:r>
            <a:r>
              <a:rPr lang="en-US" dirty="0" err="1" smtClean="0"/>
              <a:t>Frigessi</a:t>
            </a:r>
            <a:r>
              <a:rPr lang="en-US" dirty="0" smtClean="0"/>
              <a:t> A, </a:t>
            </a:r>
            <a:r>
              <a:rPr lang="en-US" dirty="0" err="1" smtClean="0"/>
              <a:t>Moger</a:t>
            </a:r>
            <a:r>
              <a:rPr lang="en-US" dirty="0" smtClean="0"/>
              <a:t> TA, </a:t>
            </a:r>
            <a:r>
              <a:rPr lang="en-US" dirty="0" err="1" smtClean="0"/>
              <a:t>Scheel</a:t>
            </a:r>
            <a:r>
              <a:rPr lang="en-US" dirty="0" smtClean="0"/>
              <a:t> I, </a:t>
            </a:r>
            <a:r>
              <a:rPr lang="en-US" dirty="0" err="1" smtClean="0"/>
              <a:t>Skovlund</a:t>
            </a:r>
            <a:r>
              <a:rPr lang="en-US" dirty="0" smtClean="0"/>
              <a:t> E, Veierød MB. 2006. </a:t>
            </a:r>
            <a:r>
              <a:rPr lang="en-US" i="1" dirty="0" err="1" smtClean="0"/>
              <a:t>Statistiske</a:t>
            </a:r>
            <a:r>
              <a:rPr lang="en-US" i="1" dirty="0" smtClean="0"/>
              <a:t> </a:t>
            </a:r>
            <a:r>
              <a:rPr lang="en-US" i="1" dirty="0" err="1" smtClean="0"/>
              <a:t>metoder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medisin</a:t>
            </a:r>
            <a:r>
              <a:rPr lang="en-US" i="1" dirty="0" smtClean="0"/>
              <a:t> </a:t>
            </a:r>
            <a:r>
              <a:rPr lang="en-US" i="1" dirty="0" err="1" smtClean="0"/>
              <a:t>og</a:t>
            </a:r>
            <a:r>
              <a:rPr lang="en-US" i="1" dirty="0" smtClean="0"/>
              <a:t> </a:t>
            </a:r>
            <a:r>
              <a:rPr lang="en-US" i="1" dirty="0" err="1" smtClean="0"/>
              <a:t>helsefag</a:t>
            </a:r>
            <a:r>
              <a:rPr lang="en-US" dirty="0" smtClean="0"/>
              <a:t>. Oslo: Gyldendal </a:t>
            </a:r>
            <a:r>
              <a:rPr lang="en-US" dirty="0" err="1" smtClean="0"/>
              <a:t>akademisk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20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15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smtClean="0"/>
              <a:t>: Height </a:t>
            </a:r>
            <a:r>
              <a:rPr lang="en-US" dirty="0" smtClean="0"/>
              <a:t>and shoe size</a:t>
            </a:r>
            <a:endParaRPr lang="en-US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823013"/>
              </p:ext>
            </p:extLst>
          </p:nvPr>
        </p:nvGraphicFramePr>
        <p:xfrm>
          <a:off x="838200" y="1825625"/>
          <a:ext cx="10515596" cy="3337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Sex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B050"/>
                          </a:solidFill>
                        </a:rPr>
                        <a:t>Male</a:t>
                      </a:r>
                      <a:endParaRPr lang="en-US" sz="12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B050"/>
                          </a:solidFill>
                        </a:rPr>
                        <a:t>Male</a:t>
                      </a:r>
                      <a:endParaRPr lang="en-US" sz="12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B050"/>
                          </a:solidFill>
                        </a:rPr>
                        <a:t>Male</a:t>
                      </a:r>
                      <a:endParaRPr lang="en-US" sz="12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Height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158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167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180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165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158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167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175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162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165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159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182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187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Shoe size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36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39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42.5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36.5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38.5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37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44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43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Sex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Male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Male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Male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Male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Male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Height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177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179.5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180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180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185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182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178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185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176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163.5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178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168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Shoe size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41.5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40.5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44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45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41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42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42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41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37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42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Sex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Male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Male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Male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Male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Height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165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174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173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190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189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180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168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182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167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155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168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172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Shoe size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37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42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45.5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45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45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37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42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36.5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39.5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39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09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Height and shoe size,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119" y="1825625"/>
            <a:ext cx="5029762" cy="3660775"/>
          </a:xfrm>
          <a:ln>
            <a:solidFill>
              <a:schemeClr val="accent1"/>
            </a:solidFill>
          </a:ln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4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000" y="1825200"/>
            <a:ext cx="5029200" cy="3660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Ellipse 2"/>
          <p:cNvSpPr>
            <a:spLocks noChangeAspect="1"/>
          </p:cNvSpPr>
          <p:nvPr/>
        </p:nvSpPr>
        <p:spPr>
          <a:xfrm>
            <a:off x="4464000" y="4194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2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Height and shoe size</a:t>
            </a:r>
            <a:r>
              <a:rPr lang="en-US" smtClean="0"/>
              <a:t>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Taller people tending to have larger shoe sizes</a:t>
            </a:r>
          </a:p>
          <a:p>
            <a:r>
              <a:rPr lang="en-US" dirty="0" smtClean="0"/>
              <a:t>Not a deterministic relation between height and shoe size</a:t>
            </a:r>
          </a:p>
          <a:p>
            <a:pPr lvl="1"/>
            <a:r>
              <a:rPr lang="en-US" dirty="0" smtClean="0"/>
              <a:t>Just a (strong) tendency</a:t>
            </a:r>
          </a:p>
          <a:p>
            <a:pPr lvl="1"/>
            <a:r>
              <a:rPr lang="en-US" dirty="0" smtClean="0"/>
              <a:t>Dots in scatter plot not generally falling </a:t>
            </a:r>
            <a:r>
              <a:rPr lang="en-US" i="1" dirty="0" smtClean="0"/>
              <a:t>on</a:t>
            </a:r>
            <a:r>
              <a:rPr lang="en-US" dirty="0" smtClean="0"/>
              <a:t> the line – just close to it</a:t>
            </a:r>
          </a:p>
          <a:p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42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 of a straight line,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Where to put the line in the scatter plot?</a:t>
                </a:r>
              </a:p>
              <a:p>
                <a:pPr lvl="1"/>
                <a:r>
                  <a:rPr lang="en-US" dirty="0" smtClean="0"/>
                  <a:t>An objective criterion</a:t>
                </a:r>
              </a:p>
              <a:p>
                <a:pPr lvl="1"/>
                <a:r>
                  <a:rPr lang="en-US" dirty="0" smtClean="0"/>
                  <a:t>Must be as close as possible to all of the dots</a:t>
                </a:r>
              </a:p>
              <a:p>
                <a:r>
                  <a:rPr lang="en-US" dirty="0" smtClean="0"/>
                  <a:t>Need a measure of how far from the line the dots are</a:t>
                </a:r>
              </a:p>
              <a:p>
                <a:r>
                  <a:rPr lang="en-US" dirty="0" smtClean="0"/>
                  <a:t>Considering the vertical distance from each point to the line</a:t>
                </a:r>
              </a:p>
              <a:p>
                <a:pPr lvl="1"/>
                <a:r>
                  <a:rPr lang="en-US" dirty="0" smtClean="0"/>
                  <a:t>Distances squared and added together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 smtClean="0"/>
                  <a:t> sum of squares</a:t>
                </a:r>
              </a:p>
              <a:p>
                <a:r>
                  <a:rPr lang="en-US" dirty="0" smtClean="0"/>
                  <a:t>Choosing the so-called least-squares line</a:t>
                </a:r>
              </a:p>
              <a:p>
                <a:pPr lvl="1"/>
                <a:r>
                  <a:rPr lang="en-US" dirty="0" smtClean="0"/>
                  <a:t>Line </a:t>
                </a:r>
                <a:r>
                  <a:rPr lang="en-US" smtClean="0"/>
                  <a:t>that minimizes the </a:t>
                </a:r>
                <a:r>
                  <a:rPr lang="en-US" dirty="0" smtClean="0"/>
                  <a:t>sum of squares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90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 of a straight line,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419" y="1825625"/>
            <a:ext cx="5491162" cy="3660775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7</a:t>
            </a:fld>
            <a:endParaRPr lang="nb-NO"/>
          </a:p>
        </p:txBody>
      </p:sp>
      <p:sp>
        <p:nvSpPr>
          <p:cNvPr id="3" name="Rektangel 2"/>
          <p:cNvSpPr/>
          <p:nvPr/>
        </p:nvSpPr>
        <p:spPr>
          <a:xfrm>
            <a:off x="4104000" y="3816000"/>
            <a:ext cx="648000" cy="93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5868000" y="2448000"/>
            <a:ext cx="648000" cy="111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7668000" y="2952000"/>
            <a:ext cx="648000" cy="111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 of a straight line,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General formula for a straight line: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𝑦</m:t>
                    </m:r>
                    <m:r>
                      <a:rPr lang="nb-NO" i="1">
                        <a:latin typeface="Cambria Math"/>
                      </a:rPr>
                      <m:t>=</m:t>
                    </m:r>
                    <m:r>
                      <a:rPr lang="nb-NO" i="1">
                        <a:latin typeface="Cambria Math"/>
                      </a:rPr>
                      <m:t>𝑎</m:t>
                    </m:r>
                    <m:r>
                      <a:rPr lang="nb-NO" i="1">
                        <a:latin typeface="Cambria Math"/>
                      </a:rPr>
                      <m:t>+</m:t>
                    </m:r>
                    <m:r>
                      <a:rPr lang="nb-NO" i="1">
                        <a:latin typeface="Cambria Math"/>
                      </a:rPr>
                      <m:t>𝑏𝑥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: intercept (i.e., point where the line intersects with the y-axis)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: slope</a:t>
                </a:r>
              </a:p>
              <a:p>
                <a:r>
                  <a:rPr lang="en-US" dirty="0" smtClean="0"/>
                  <a:t>Which values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give the best fit?</a:t>
                </a:r>
              </a:p>
              <a:p>
                <a:r>
                  <a:rPr lang="en-US" dirty="0" smtClean="0"/>
                  <a:t>Assuming data on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subjects represented by dots in a scatter plot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/>
                      </a:rPr>
                      <m:t>, …, 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Defining the sum of squares (to </a:t>
                </a:r>
                <a:r>
                  <a:rPr lang="en-US" smtClean="0"/>
                  <a:t>be minimized)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b-NO" b="0" i="1" smtClean="0">
                            <a:latin typeface="Cambria Math"/>
                          </a:rPr>
                          <m:t>𝑖</m:t>
                        </m:r>
                        <m:r>
                          <a:rPr lang="nb-NO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−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  <m:sSub>
                                      <m:sSubPr>
                                        <m:ctrlPr>
                                          <a:rPr lang="nb-NO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nb-NO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nb-NO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b-NO" b="0" i="1" smtClean="0">
                            <a:latin typeface="Cambria Math"/>
                          </a:rPr>
                          <m:t>𝑖</m:t>
                        </m:r>
                        <m:r>
                          <a:rPr lang="nb-NO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nb-NO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b="0" i="1" smtClean="0">
                                    <a:latin typeface="Cambria Math"/>
                                  </a:rPr>
                                  <m:t>𝑏</m:t>
                                </m:r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nb-NO" b="0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22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8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6120000" y="1836000"/>
            <a:ext cx="1836000" cy="46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4716000" y="4932000"/>
            <a:ext cx="2700000" cy="54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6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 of a straight line,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Defining the sample standard deviations and sample covariance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b-NO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nb-NO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−1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nb-NO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nb-NO" b="0" i="1" smtClean="0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nb-NO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nb-NO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nb-NO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nb-NO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nb-NO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b-NO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nb-NO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−1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nb-NO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nb-NO" b="0" i="1" smtClean="0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nb-NO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nb-NO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nb-NO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nb-NO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nb-NO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𝑥𝑦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  <m:r>
                          <a:rPr lang="nb-NO" b="0" i="1" smtClean="0">
                            <a:latin typeface="Cambria Math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nb-NO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b-NO" b="0" i="1" smtClean="0">
                            <a:latin typeface="Cambria Math"/>
                          </a:rPr>
                          <m:t>𝑖</m:t>
                        </m:r>
                        <m:r>
                          <a:rPr lang="nb-NO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d>
                          <m:d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/>
                  <a:t>Solving the least-squares problem by differentiation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nb-NO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nb-NO" i="1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nb-NO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𝑥𝑦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nb-NO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𝑥</m:t>
                            </m:r>
                          </m:sub>
                          <m:sup>
                            <m:r>
                              <a:rPr lang="nb-NO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nb-NO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nb-NO" i="1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nb-NO" i="1">
                            <a:latin typeface="Cambria Math"/>
                          </a:rPr>
                        </m:ctrlPr>
                      </m:accPr>
                      <m:e>
                        <m:r>
                          <a:rPr lang="nb-NO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nb-NO" i="1">
                        <a:latin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nb-NO" i="1">
                            <a:latin typeface="Cambria Math"/>
                          </a:rPr>
                        </m:ctrlPr>
                      </m:accPr>
                      <m:e>
                        <m:r>
                          <a:rPr lang="nb-NO" i="1">
                            <a:latin typeface="Cambria Math"/>
                          </a:rPr>
                          <m:t>𝑏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nb-NO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 smtClean="0"/>
                  <a:t> Line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𝑦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nb-NO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nb-NO" b="0" i="1" smtClean="0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nb-NO" b="0" i="1" smtClean="0"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nb-NO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nb-NO" b="0" i="1" smtClean="0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nb-NO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corresponding to the minimum sum of squares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3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9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1548000" y="4032000"/>
            <a:ext cx="1584000" cy="90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2268000" y="4968000"/>
            <a:ext cx="1800000" cy="50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2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US - Overordnet – E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US - Overordnet – ENG" id="{44D42A80-F62D-4E34-9289-0887D229E6EA}" vid="{F6CE70A2-DB41-43F6-942C-BCA637D97F5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OUS - Overordnet – ENG</Template>
  <TotalTime>16682</TotalTime>
  <Words>1136</Words>
  <Application>Microsoft Office PowerPoint</Application>
  <PresentationFormat>Egendefinert</PresentationFormat>
  <Paragraphs>264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1" baseType="lpstr">
      <vt:lpstr>OUS - Overordnet – ENG</vt:lpstr>
      <vt:lpstr>Linear Regression – Part 1</vt:lpstr>
      <vt:lpstr>Fit of a straight line</vt:lpstr>
      <vt:lpstr>Example: Height and shoe size</vt:lpstr>
      <vt:lpstr>Example: Height and shoe size, cont.</vt:lpstr>
      <vt:lpstr>Example: Height and shoe size, cont.</vt:lpstr>
      <vt:lpstr>Fit of a straight line, cont.</vt:lpstr>
      <vt:lpstr>Fit of a straight line, cont.</vt:lpstr>
      <vt:lpstr>Fit of a straight line, cont.</vt:lpstr>
      <vt:lpstr>Fit of a straight line, cont.</vt:lpstr>
      <vt:lpstr>Example: Height and shoe size, cont.</vt:lpstr>
      <vt:lpstr>Example: Height and shoe size, cont.</vt:lpstr>
      <vt:lpstr>Fit of a straight line, cont.</vt:lpstr>
      <vt:lpstr>Example: Height and shoe size, cont.</vt:lpstr>
      <vt:lpstr>Fit of a straight line, cont.</vt:lpstr>
      <vt:lpstr>Example: Height and shoe size, cont.</vt:lpstr>
      <vt:lpstr>Example: Deterministic relation</vt:lpstr>
      <vt:lpstr>Example: Deterministic relation, cont.</vt:lpstr>
      <vt:lpstr>Correlation</vt:lpstr>
      <vt:lpstr>Example: Correlation of simulated data</vt:lpstr>
      <vt:lpstr>References</vt:lpstr>
    </vt:vector>
  </TitlesOfParts>
  <Company>Oslo universitetssykehus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Nina Gunnes</dc:creator>
  <cp:lastModifiedBy>Nina Gunnes</cp:lastModifiedBy>
  <cp:revision>3007</cp:revision>
  <cp:lastPrinted>2019-09-03T08:42:04Z</cp:lastPrinted>
  <dcterms:created xsi:type="dcterms:W3CDTF">2019-06-26T08:58:56Z</dcterms:created>
  <dcterms:modified xsi:type="dcterms:W3CDTF">2020-10-22T07:50:10Z</dcterms:modified>
</cp:coreProperties>
</file>